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5262" autoAdjust="0"/>
  </p:normalViewPr>
  <p:slideViewPr>
    <p:cSldViewPr snapToGrid="0">
      <p:cViewPr varScale="1">
        <p:scale>
          <a:sx n="58" d="100"/>
          <a:sy n="58" d="100"/>
        </p:scale>
        <p:origin x="-1014"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4EB23-3369-4405-A24F-2769B9D20839}" type="datetimeFigureOut">
              <a:rPr lang="en-IN" smtClean="0"/>
              <a:pPr/>
              <a:t>27-10-2020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696A6A-F757-4E28-A201-32AA256ADF66}" type="slidenum">
              <a:rPr lang="en-IN" smtClean="0"/>
              <a:pPr/>
              <a:t>‹#›</a:t>
            </a:fld>
            <a:endParaRPr lang="en-IN"/>
          </a:p>
        </p:txBody>
      </p:sp>
    </p:spTree>
    <p:extLst>
      <p:ext uri="{BB962C8B-B14F-4D97-AF65-F5344CB8AC3E}">
        <p14:creationId xmlns:p14="http://schemas.microsoft.com/office/powerpoint/2010/main" xmlns="" val="123597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javatpoint.com/embedded-system-tutoria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verdana" panose="020B0604030504040204" pitchFamily="34" charset="0"/>
              </a:rPr>
              <a:t>1)Oak is a symbol of strength and chosen as a national tree of many countries like the U.S.A., France, Germany, Romania, etc.</a:t>
            </a:r>
          </a:p>
          <a:p>
            <a:r>
              <a:rPr lang="en-US" b="0" i="0" dirty="0">
                <a:solidFill>
                  <a:srgbClr val="000000"/>
                </a:solidFill>
                <a:effectLst/>
                <a:latin typeface="verdana" panose="020B0604030504040204" pitchFamily="34" charset="0"/>
              </a:rPr>
              <a:t>2) Initially designed for small, </a:t>
            </a:r>
            <a:r>
              <a:rPr lang="en-US" b="0" i="0" u="none" strike="noStrike" dirty="0">
                <a:solidFill>
                  <a:srgbClr val="008000"/>
                </a:solidFill>
                <a:effectLst/>
                <a:latin typeface="verdana" panose="020B0604030504040204" pitchFamily="34" charset="0"/>
                <a:hlinkClick r:id="rId3"/>
              </a:rPr>
              <a:t>embedded systems</a:t>
            </a:r>
            <a:r>
              <a:rPr lang="en-US" b="0" i="0" dirty="0">
                <a:solidFill>
                  <a:srgbClr val="000000"/>
                </a:solidFill>
                <a:effectLst/>
                <a:latin typeface="verdana" panose="020B0604030504040204" pitchFamily="34" charset="0"/>
              </a:rPr>
              <a:t> in electronic appliances like set-top boxes.</a:t>
            </a:r>
          </a:p>
          <a:p>
            <a:r>
              <a:rPr lang="en-IN" dirty="0"/>
              <a:t>3)</a:t>
            </a:r>
            <a:r>
              <a:rPr lang="en-US" b="0" i="0" dirty="0">
                <a:solidFill>
                  <a:srgbClr val="000000"/>
                </a:solidFill>
                <a:effectLst/>
                <a:latin typeface="verdana" panose="020B0604030504040204" pitchFamily="34" charset="0"/>
              </a:rPr>
              <a:t>  Java is an island of Indonesia where the first coffee was produced (called java coffee).</a:t>
            </a:r>
            <a:endParaRPr lang="en-IN" dirty="0"/>
          </a:p>
        </p:txBody>
      </p:sp>
      <p:sp>
        <p:nvSpPr>
          <p:cNvPr id="4" name="Slide Number Placeholder 3"/>
          <p:cNvSpPr>
            <a:spLocks noGrp="1"/>
          </p:cNvSpPr>
          <p:nvPr>
            <p:ph type="sldNum" sz="quarter" idx="5"/>
          </p:nvPr>
        </p:nvSpPr>
        <p:spPr/>
        <p:txBody>
          <a:bodyPr/>
          <a:lstStyle/>
          <a:p>
            <a:fld id="{F9696A6A-F757-4E28-A201-32AA256ADF66}" type="slidenum">
              <a:rPr lang="en-IN" smtClean="0"/>
              <a:pPr/>
              <a:t>2</a:t>
            </a:fld>
            <a:endParaRPr lang="en-IN"/>
          </a:p>
        </p:txBody>
      </p:sp>
    </p:spTree>
    <p:extLst>
      <p:ext uri="{BB962C8B-B14F-4D97-AF65-F5344CB8AC3E}">
        <p14:creationId xmlns:p14="http://schemas.microsoft.com/office/powerpoint/2010/main" xmlns="" val="3286014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0" i="0" dirty="0">
                <a:solidFill>
                  <a:srgbClr val="4A4A4A"/>
                </a:solidFill>
                <a:effectLst/>
                <a:latin typeface="Open Sans"/>
              </a:rPr>
              <a:t>1)C is a Procedural language, C++ is Object-Oriented Programming and Java is a Pure Object Oriented </a:t>
            </a:r>
            <a:r>
              <a:rPr lang="en-IN" b="0" i="0" dirty="0" err="1">
                <a:solidFill>
                  <a:srgbClr val="4A4A4A"/>
                </a:solidFill>
                <a:effectLst/>
                <a:latin typeface="Open Sans"/>
              </a:rPr>
              <a:t>Oriented</a:t>
            </a:r>
            <a:endParaRPr lang="en-IN" b="0" i="0" dirty="0">
              <a:solidFill>
                <a:srgbClr val="4A4A4A"/>
              </a:solidFill>
              <a:effectLst/>
              <a:latin typeface="Open Sans"/>
            </a:endParaRPr>
          </a:p>
          <a:p>
            <a:r>
              <a:rPr lang="en-IN" b="0" i="0" dirty="0">
                <a:solidFill>
                  <a:srgbClr val="4A4A4A"/>
                </a:solidFill>
                <a:effectLst/>
                <a:latin typeface="Open Sans"/>
              </a:rPr>
              <a:t>2)C is Based on assembly language, C++ is Based on C language and Java is </a:t>
            </a:r>
            <a:r>
              <a:rPr lang="en-US" b="0" i="0" dirty="0">
                <a:solidFill>
                  <a:srgbClr val="4A4A4A"/>
                </a:solidFill>
                <a:effectLst/>
                <a:latin typeface="Open Sans"/>
              </a:rPr>
              <a:t>Based on C and C++</a:t>
            </a:r>
            <a:endParaRPr lang="en-IN" dirty="0"/>
          </a:p>
        </p:txBody>
      </p:sp>
      <p:sp>
        <p:nvSpPr>
          <p:cNvPr id="4" name="Slide Number Placeholder 3"/>
          <p:cNvSpPr>
            <a:spLocks noGrp="1"/>
          </p:cNvSpPr>
          <p:nvPr>
            <p:ph type="sldNum" sz="quarter" idx="5"/>
          </p:nvPr>
        </p:nvSpPr>
        <p:spPr/>
        <p:txBody>
          <a:bodyPr/>
          <a:lstStyle/>
          <a:p>
            <a:fld id="{F9696A6A-F757-4E28-A201-32AA256ADF66}" type="slidenum">
              <a:rPr lang="en-IN" smtClean="0"/>
              <a:pPr/>
              <a:t>3</a:t>
            </a:fld>
            <a:endParaRPr lang="en-IN"/>
          </a:p>
        </p:txBody>
      </p:sp>
    </p:spTree>
    <p:extLst>
      <p:ext uri="{BB962C8B-B14F-4D97-AF65-F5344CB8AC3E}">
        <p14:creationId xmlns:p14="http://schemas.microsoft.com/office/powerpoint/2010/main" xmlns="" val="4280898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differences between Java and C#, but the overall “look and feel” of these languages is very similar</a:t>
            </a:r>
          </a:p>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This means that if you already know C#, then learning Java will be especially easy. Conversely, </a:t>
            </a:r>
            <a:endParaRPr lang="en-IN" dirty="0"/>
          </a:p>
        </p:txBody>
      </p:sp>
      <p:sp>
        <p:nvSpPr>
          <p:cNvPr id="4" name="Slide Number Placeholder 3"/>
          <p:cNvSpPr>
            <a:spLocks noGrp="1"/>
          </p:cNvSpPr>
          <p:nvPr>
            <p:ph type="sldNum" sz="quarter" idx="5"/>
          </p:nvPr>
        </p:nvSpPr>
        <p:spPr/>
        <p:txBody>
          <a:bodyPr/>
          <a:lstStyle/>
          <a:p>
            <a:fld id="{F9696A6A-F757-4E28-A201-32AA256ADF66}" type="slidenum">
              <a:rPr lang="en-IN" smtClean="0"/>
              <a:pPr/>
              <a:t>4</a:t>
            </a:fld>
            <a:endParaRPr lang="en-IN"/>
          </a:p>
        </p:txBody>
      </p:sp>
    </p:spTree>
    <p:extLst>
      <p:ext uri="{BB962C8B-B14F-4D97-AF65-F5344CB8AC3E}">
        <p14:creationId xmlns:p14="http://schemas.microsoft.com/office/powerpoint/2010/main" xmlns="" val="2184514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 For example, a virus program might gather private information, such as credit card numbers, bank account balances, and passwords, by searching the contents of your computer’s local file system. </a:t>
            </a:r>
            <a:endParaRPr lang="en-IN" dirty="0"/>
          </a:p>
        </p:txBody>
      </p:sp>
      <p:sp>
        <p:nvSpPr>
          <p:cNvPr id="4" name="Slide Number Placeholder 3"/>
          <p:cNvSpPr>
            <a:spLocks noGrp="1"/>
          </p:cNvSpPr>
          <p:nvPr>
            <p:ph type="sldNum" sz="quarter" idx="5"/>
          </p:nvPr>
        </p:nvSpPr>
        <p:spPr/>
        <p:txBody>
          <a:bodyPr/>
          <a:lstStyle/>
          <a:p>
            <a:fld id="{F9696A6A-F757-4E28-A201-32AA256ADF66}" type="slidenum">
              <a:rPr lang="en-IN" smtClean="0"/>
              <a:pPr/>
              <a:t>7</a:t>
            </a:fld>
            <a:endParaRPr lang="en-IN"/>
          </a:p>
        </p:txBody>
      </p:sp>
    </p:spTree>
    <p:extLst>
      <p:ext uri="{BB962C8B-B14F-4D97-AF65-F5344CB8AC3E}">
        <p14:creationId xmlns:p14="http://schemas.microsoft.com/office/powerpoint/2010/main" xmlns="" val="3340323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 For example, in the case of an applet, the same applet must be able to be downloaded and executed by the wide variety of different CPUs, operating systems, and browsers connected to the Internet</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It is not practical to have different versions of the applet for different computers. The same code must work in all computers. Therefore, some means of generating portable executable code was needed.</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N" dirty="0"/>
          </a:p>
        </p:txBody>
      </p:sp>
      <p:sp>
        <p:nvSpPr>
          <p:cNvPr id="4" name="Slide Number Placeholder 3"/>
          <p:cNvSpPr>
            <a:spLocks noGrp="1"/>
          </p:cNvSpPr>
          <p:nvPr>
            <p:ph type="sldNum" sz="quarter" idx="5"/>
          </p:nvPr>
        </p:nvSpPr>
        <p:spPr/>
        <p:txBody>
          <a:bodyPr/>
          <a:lstStyle/>
          <a:p>
            <a:fld id="{F9696A6A-F757-4E28-A201-32AA256ADF66}" type="slidenum">
              <a:rPr lang="en-IN" smtClean="0"/>
              <a:pPr/>
              <a:t>8</a:t>
            </a:fld>
            <a:endParaRPr lang="en-IN"/>
          </a:p>
        </p:txBody>
      </p:sp>
    </p:spTree>
    <p:extLst>
      <p:ext uri="{BB962C8B-B14F-4D97-AF65-F5344CB8AC3E}">
        <p14:creationId xmlns:p14="http://schemas.microsoft.com/office/powerpoint/2010/main" xmlns="" val="2788853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verdana" panose="020B0604030504040204" pitchFamily="34" charset="0"/>
              </a:rPr>
              <a:t>Java bytecode is the instruction set for the Java Virtual Machine. It acts similar to an assembler which is an alias representation of a C++ code. As soon as a java program is compiled, java bytecode is generated. In more apt terms, java bytecode is the machine code in the form of a .class file. With the help of java bytecode we achieve platform independence in java.</a:t>
            </a:r>
            <a:endParaRPr lang="en-IN" dirty="0"/>
          </a:p>
        </p:txBody>
      </p:sp>
      <p:sp>
        <p:nvSpPr>
          <p:cNvPr id="4" name="Slide Number Placeholder 3"/>
          <p:cNvSpPr>
            <a:spLocks noGrp="1"/>
          </p:cNvSpPr>
          <p:nvPr>
            <p:ph type="sldNum" sz="quarter" idx="5"/>
          </p:nvPr>
        </p:nvSpPr>
        <p:spPr/>
        <p:txBody>
          <a:bodyPr/>
          <a:lstStyle/>
          <a:p>
            <a:fld id="{F9696A6A-F757-4E28-A201-32AA256ADF66}" type="slidenum">
              <a:rPr lang="en-IN" smtClean="0"/>
              <a:pPr/>
              <a:t>9</a:t>
            </a:fld>
            <a:endParaRPr lang="en-IN"/>
          </a:p>
        </p:txBody>
      </p:sp>
    </p:spTree>
    <p:extLst>
      <p:ext uri="{BB962C8B-B14F-4D97-AF65-F5344CB8AC3E}">
        <p14:creationId xmlns:p14="http://schemas.microsoft.com/office/powerpoint/2010/main" xmlns="" val="2496060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err="1"/>
              <a:t>Secure:</a:t>
            </a:r>
            <a:r>
              <a:rPr lang="en-IN" sz="1800" dirty="0" err="1">
                <a:effectLst/>
                <a:latin typeface="Bookman Old Style" panose="02050604050505020204" pitchFamily="18" charset="0"/>
                <a:ea typeface="Times New Roman" panose="02020603050405020304" pitchFamily="18" charset="0"/>
                <a:cs typeface="Times New Roman" panose="02020603050405020304" pitchFamily="18" charset="0"/>
              </a:rPr>
              <a:t>The</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 absence of pointers in Java ensures that programs cannot gain access to memory locations without proper authorization</a:t>
            </a:r>
          </a:p>
          <a:p>
            <a:r>
              <a:rPr lang="en-IN" sz="1800" dirty="0" err="1">
                <a:effectLst/>
                <a:latin typeface="Bookman Old Style" panose="02050604050505020204" pitchFamily="18" charset="0"/>
                <a:ea typeface="Times New Roman" panose="02020603050405020304" pitchFamily="18" charset="0"/>
                <a:cs typeface="Times New Roman" panose="02020603050405020304" pitchFamily="18" charset="0"/>
              </a:rPr>
              <a:t>Robust:Java</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 also incorporates the concept of exception handling which captures series errors and eliminates any risk of crashing the system</a:t>
            </a:r>
            <a:endParaRPr lang="en-IN" dirty="0"/>
          </a:p>
        </p:txBody>
      </p:sp>
      <p:sp>
        <p:nvSpPr>
          <p:cNvPr id="4" name="Slide Number Placeholder 3"/>
          <p:cNvSpPr>
            <a:spLocks noGrp="1"/>
          </p:cNvSpPr>
          <p:nvPr>
            <p:ph type="sldNum" sz="quarter" idx="5"/>
          </p:nvPr>
        </p:nvSpPr>
        <p:spPr/>
        <p:txBody>
          <a:bodyPr/>
          <a:lstStyle/>
          <a:p>
            <a:fld id="{F9696A6A-F757-4E28-A201-32AA256ADF66}" type="slidenum">
              <a:rPr lang="en-IN" smtClean="0"/>
              <a:pPr/>
              <a:t>10</a:t>
            </a:fld>
            <a:endParaRPr lang="en-IN"/>
          </a:p>
        </p:txBody>
      </p:sp>
    </p:spTree>
    <p:extLst>
      <p:ext uri="{BB962C8B-B14F-4D97-AF65-F5344CB8AC3E}">
        <p14:creationId xmlns:p14="http://schemas.microsoft.com/office/powerpoint/2010/main" xmlns="" val="682506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err="1">
                <a:effectLst/>
                <a:latin typeface="Bookman Old Style" panose="02050604050505020204" pitchFamily="18" charset="0"/>
                <a:ea typeface="Times New Roman" panose="02020603050405020304" pitchFamily="18" charset="0"/>
                <a:cs typeface="Times New Roman" panose="02020603050405020304" pitchFamily="18" charset="0"/>
              </a:rPr>
              <a:t>Multithread:This</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 means that we need not wait for the application to finish one task before beginning another.. This feature greatly improves the interactive performance of graphical applications.</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N" dirty="0"/>
          </a:p>
          <a:p>
            <a:r>
              <a:rPr lang="en-IN" dirty="0" err="1"/>
              <a:t>Architechture</a:t>
            </a:r>
            <a:r>
              <a:rPr lang="en-IN" dirty="0"/>
              <a:t> </a:t>
            </a:r>
            <a:r>
              <a:rPr lang="en-IN" dirty="0" err="1"/>
              <a:t>Neutral:</a:t>
            </a:r>
            <a:r>
              <a:rPr lang="en-IN" sz="1200" dirty="0" err="1">
                <a:effectLst/>
                <a:latin typeface="Bookman Old Style" panose="02050604050505020204" pitchFamily="18" charset="0"/>
                <a:ea typeface="Times New Roman" panose="02020603050405020304" pitchFamily="18" charset="0"/>
                <a:cs typeface="Times New Roman" panose="02020603050405020304" pitchFamily="18" charset="0"/>
              </a:rPr>
              <a:t>Changes</a:t>
            </a:r>
            <a:r>
              <a:rPr lang="en-IN" sz="1200" dirty="0">
                <a:effectLst/>
                <a:latin typeface="Bookman Old Style" panose="02050604050505020204" pitchFamily="18" charset="0"/>
                <a:ea typeface="Times New Roman" panose="02020603050405020304" pitchFamily="18" charset="0"/>
                <a:cs typeface="Times New Roman" panose="02020603050405020304" pitchFamily="18" charset="0"/>
              </a:rPr>
              <a:t> and upgrades in operating systems, processors and system resources will not force any changes in Java programs.</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a:effectLst/>
                <a:latin typeface="Bookman Old Style" panose="02050604050505020204" pitchFamily="18" charset="0"/>
                <a:ea typeface="Times New Roman" panose="02020603050405020304" pitchFamily="18" charset="0"/>
                <a:cs typeface="Times New Roman" panose="02020603050405020304" pitchFamily="18" charset="0"/>
              </a:rPr>
              <a:t>High Performance: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Java architecture is also designed to reduce overheads during runtime. Further, the incorporation of multithreading enhances the overall execution speed of Java programs.</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N" sz="1200" dirty="0">
              <a:effectLst/>
              <a:latin typeface="Bookman Old Style" panose="02050604050505020204" pitchFamily="18" charset="0"/>
              <a:ea typeface="Times New Roman" panose="02020603050405020304" pitchFamily="18" charset="0"/>
              <a:cs typeface="Times New Roman" panose="02020603050405020304" pitchFamily="18" charset="0"/>
            </a:endParaRPr>
          </a:p>
          <a:p>
            <a:endParaRPr lang="en-IN" dirty="0"/>
          </a:p>
        </p:txBody>
      </p:sp>
      <p:sp>
        <p:nvSpPr>
          <p:cNvPr id="4" name="Slide Number Placeholder 3"/>
          <p:cNvSpPr>
            <a:spLocks noGrp="1"/>
          </p:cNvSpPr>
          <p:nvPr>
            <p:ph type="sldNum" sz="quarter" idx="5"/>
          </p:nvPr>
        </p:nvSpPr>
        <p:spPr/>
        <p:txBody>
          <a:bodyPr/>
          <a:lstStyle/>
          <a:p>
            <a:fld id="{F9696A6A-F757-4E28-A201-32AA256ADF66}" type="slidenum">
              <a:rPr lang="en-IN" smtClean="0"/>
              <a:pPr/>
              <a:t>11</a:t>
            </a:fld>
            <a:endParaRPr lang="en-IN"/>
          </a:p>
        </p:txBody>
      </p:sp>
    </p:spTree>
    <p:extLst>
      <p:ext uri="{BB962C8B-B14F-4D97-AF65-F5344CB8AC3E}">
        <p14:creationId xmlns:p14="http://schemas.microsoft.com/office/powerpoint/2010/main" xmlns="" val="23459168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10/27/2020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10/27/2020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10/27/2020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10/27/2020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10/27/2020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10/27/2020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10/27/2020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10/27/2020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10/27/2020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10/27/2020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10/27/2020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10/27/2020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10/27/2020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10/27/2020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10/27/2020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10/27/2020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10/27/2020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10/27/2020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603483-72BB-49E8-A694-024B45A02025}"/>
              </a:ext>
            </a:extLst>
          </p:cNvPr>
          <p:cNvSpPr>
            <a:spLocks noGrp="1"/>
          </p:cNvSpPr>
          <p:nvPr>
            <p:ph type="ctrTitle"/>
          </p:nvPr>
        </p:nvSpPr>
        <p:spPr>
          <a:xfrm>
            <a:off x="1154955" y="1235029"/>
            <a:ext cx="8825658" cy="2193971"/>
          </a:xfrm>
        </p:spPr>
        <p:txBody>
          <a:bodyPr/>
          <a:lstStyle/>
          <a:p>
            <a:pPr algn="ctr"/>
            <a:r>
              <a:rPr lang="en-US" sz="4800" b="1" dirty="0">
                <a:solidFill>
                  <a:schemeClr val="bg1"/>
                </a:solidFill>
                <a:effectLst/>
                <a:latin typeface="Times New Roman" panose="02020603050405020304" pitchFamily="18" charset="0"/>
                <a:ea typeface="Calibri" panose="020F0502020204030204" pitchFamily="34" charset="0"/>
              </a:rPr>
              <a:t>BCA 504 - Java Programming</a:t>
            </a:r>
            <a:r>
              <a:rPr lang="en-IN" sz="1800" dirty="0">
                <a:effectLst/>
                <a:latin typeface="Times New Roman" panose="02020603050405020304" pitchFamily="18" charset="0"/>
                <a:ea typeface="Times New Roman" panose="02020603050405020304" pitchFamily="18" charset="0"/>
              </a:rPr>
              <a:t/>
            </a:r>
            <a:br>
              <a:rPr lang="en-IN" sz="1800" dirty="0">
                <a:effectLst/>
                <a:latin typeface="Times New Roman" panose="02020603050405020304" pitchFamily="18" charset="0"/>
                <a:ea typeface="Times New Roman" panose="02020603050405020304" pitchFamily="18" charset="0"/>
              </a:rPr>
            </a:br>
            <a:endParaRPr lang="en-IN" dirty="0"/>
          </a:p>
        </p:txBody>
      </p:sp>
      <p:sp>
        <p:nvSpPr>
          <p:cNvPr id="4" name="Subtitle 3"/>
          <p:cNvSpPr>
            <a:spLocks noGrp="1"/>
          </p:cNvSpPr>
          <p:nvPr>
            <p:ph type="subTitle" idx="1"/>
          </p:nvPr>
        </p:nvSpPr>
        <p:spPr/>
        <p:txBody>
          <a:bodyPr/>
          <a:lstStyle/>
          <a:p>
            <a:endParaRPr lang="en-IN"/>
          </a:p>
        </p:txBody>
      </p:sp>
    </p:spTree>
    <p:extLst>
      <p:ext uri="{BB962C8B-B14F-4D97-AF65-F5344CB8AC3E}">
        <p14:creationId xmlns:p14="http://schemas.microsoft.com/office/powerpoint/2010/main" xmlns="" val="943129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B84F87-3F81-4721-9103-A1BBAEDFD57F}"/>
              </a:ext>
            </a:extLst>
          </p:cNvPr>
          <p:cNvSpPr>
            <a:spLocks noGrp="1"/>
          </p:cNvSpPr>
          <p:nvPr>
            <p:ph type="title"/>
          </p:nvPr>
        </p:nvSpPr>
        <p:spPr/>
        <p:txBody>
          <a:bodyPr/>
          <a:lstStyle/>
          <a:p>
            <a:r>
              <a:rPr lang="en-IN" sz="3200" b="1" dirty="0">
                <a:effectLst/>
                <a:latin typeface="Times New Roman" panose="02020603050405020304" pitchFamily="18" charset="0"/>
                <a:ea typeface="Times New Roman Bold" panose="02020803070505020304" pitchFamily="18" charset="0"/>
                <a:cs typeface="Times New Roman" panose="02020603050405020304" pitchFamily="18" charset="0"/>
              </a:rPr>
              <a:t>The Java Buzzwords</a:t>
            </a:r>
            <a:endParaRPr lang="en-IN"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0A440CCE-7486-44A9-849D-177FFFAA4127}"/>
              </a:ext>
            </a:extLst>
          </p:cNvPr>
          <p:cNvSpPr>
            <a:spLocks noGrp="1"/>
          </p:cNvSpPr>
          <p:nvPr>
            <p:ph idx="1"/>
          </p:nvPr>
        </p:nvSpPr>
        <p:spPr>
          <a:xfrm>
            <a:off x="1154954" y="2603500"/>
            <a:ext cx="8825659" cy="4080764"/>
          </a:xfrm>
        </p:spPr>
        <p:txBody>
          <a:bodyPr>
            <a:normAutofit lnSpcReduction="10000"/>
          </a:bodyPr>
          <a:lstStyle/>
          <a:p>
            <a:r>
              <a:rPr lang="en-IN" sz="2000" b="1" dirty="0">
                <a:effectLst/>
                <a:latin typeface="Times New Roman" panose="02020603050405020304" pitchFamily="18" charset="0"/>
                <a:ea typeface="Times New Roman Bold" panose="02020803070505020304" pitchFamily="18" charset="0"/>
                <a:cs typeface="Times New Roman" panose="02020603050405020304" pitchFamily="18" charset="0"/>
              </a:rPr>
              <a:t>Simple: </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Java is a small and simple language. Java does not use pointers, pre-processor header</a:t>
            </a:r>
            <a:r>
              <a:rPr lang="en-IN" sz="2000" b="1" dirty="0">
                <a:effectLst/>
                <a:latin typeface="Times New Roman" panose="02020603050405020304" pitchFamily="18" charset="0"/>
                <a:ea typeface="Times New Roman Bold" panose="02020803070505020304" pitchFamily="18" charset="0"/>
                <a:cs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files, </a:t>
            </a:r>
            <a:r>
              <a:rPr lang="en-IN" sz="2000" dirty="0" err="1">
                <a:effectLst/>
                <a:latin typeface="Times New Roman" panose="02020603050405020304" pitchFamily="18" charset="0"/>
                <a:ea typeface="Times New Roman" panose="02020603050405020304" pitchFamily="18" charset="0"/>
                <a:cs typeface="Times New Roman" panose="02020603050405020304" pitchFamily="18" charset="0"/>
              </a:rPr>
              <a:t>goto</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 statement and many others. It also eliminates operator overloading and multiple inheritance.</a:t>
            </a:r>
          </a:p>
          <a:p>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Secure: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Java provides a secure means of creating internet applications. Java systems not only</a:t>
            </a:r>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verify all memory access but also ensure that no viruses are communicated with an applet.</a:t>
            </a:r>
          </a:p>
          <a:p>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Portable: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Java ensures portability in two ways. First, Java compiler generates bytecode</a:t>
            </a:r>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instructions that can be implemented on any machine. Secondly, the sizes of the primitive data types are machine-independent.</a:t>
            </a:r>
          </a:p>
          <a:p>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Robust: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It has strict compile time and run time checking for data types. It is designed as a</a:t>
            </a:r>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garbage-collected language relieving the programmers virtually all memory management problems.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24163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FA36D2-3651-4A0B-9E58-16B1FDFE1D2F}"/>
              </a:ext>
            </a:extLst>
          </p:cNvPr>
          <p:cNvSpPr>
            <a:spLocks noGrp="1"/>
          </p:cNvSpPr>
          <p:nvPr>
            <p:ph idx="1"/>
          </p:nvPr>
        </p:nvSpPr>
        <p:spPr>
          <a:xfrm>
            <a:off x="1255538" y="1316736"/>
            <a:ext cx="8825659" cy="5215128"/>
          </a:xfrm>
        </p:spPr>
        <p:txBody>
          <a:bodyPr>
            <a:normAutofit/>
          </a:bodyPr>
          <a:lstStyle/>
          <a:p>
            <a:r>
              <a:rPr lang="en-IN" sz="2000" b="1" dirty="0">
                <a:solidFill>
                  <a:schemeClr val="bg1"/>
                </a:solidFill>
                <a:effectLst/>
                <a:latin typeface="Times New Roman" panose="02020603050405020304" pitchFamily="18" charset="0"/>
                <a:ea typeface="Times New Roman Bold" panose="02020803070505020304" pitchFamily="18" charset="0"/>
                <a:cs typeface="Times New Roman" panose="02020603050405020304" pitchFamily="18" charset="0"/>
              </a:rPr>
              <a:t>Multithreaded: </a:t>
            </a:r>
            <a:r>
              <a:rPr lang="en-I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Multithreaded means handling multiple task-simultaneously. Java supports</a:t>
            </a:r>
            <a:r>
              <a:rPr lang="en-IN" sz="2000" b="1" dirty="0">
                <a:solidFill>
                  <a:schemeClr val="bg1"/>
                </a:solidFill>
                <a:effectLst/>
                <a:latin typeface="Times New Roman" panose="02020603050405020304" pitchFamily="18" charset="0"/>
                <a:ea typeface="Times New Roman Bold" panose="02020803070505020304" pitchFamily="18" charset="0"/>
                <a:cs typeface="Times New Roman" panose="02020603050405020304" pitchFamily="18" charset="0"/>
              </a:rPr>
              <a:t> </a:t>
            </a:r>
            <a:r>
              <a:rPr lang="en-I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multithreaded programs.</a:t>
            </a:r>
          </a:p>
          <a:p>
            <a:endParaRPr lang="en-IN" sz="2000" dirty="0">
              <a:solidFill>
                <a:schemeClr val="bg1"/>
              </a:solidFill>
              <a:latin typeface="Times New Roman" panose="02020603050405020304" pitchFamily="18" charset="0"/>
              <a:cs typeface="Times New Roman" panose="02020603050405020304" pitchFamily="18" charset="0"/>
            </a:endParaRPr>
          </a:p>
          <a:p>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Architecture Neutral: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Java is not tied to a specific machine or operating system architecture.</a:t>
            </a:r>
          </a:p>
          <a:p>
            <a:pPr marL="0" indent="0">
              <a:buNone/>
            </a:pPr>
            <a:endParaRPr lang="en-IN"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p>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Interpreted: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Java supports cross-platform code through the use of Java bytecode. Byte codes are</a:t>
            </a:r>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not machine instructions and therefore, in the second stage, Java interpreter generates machine code that can be directly executed by the machine that is running the Java program.</a:t>
            </a:r>
          </a:p>
          <a:p>
            <a:pPr marL="0" indent="0">
              <a:buNone/>
            </a:pP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High Performance: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Java performance is impressive for an interpreted language, mainly due to</a:t>
            </a:r>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the use of intermediate bytecode.</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I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94261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048B9A3-EB3C-4E8D-BBC4-1B57950A0420}"/>
              </a:ext>
            </a:extLst>
          </p:cNvPr>
          <p:cNvSpPr>
            <a:spLocks noGrp="1"/>
          </p:cNvSpPr>
          <p:nvPr>
            <p:ph idx="1"/>
          </p:nvPr>
        </p:nvSpPr>
        <p:spPr>
          <a:xfrm>
            <a:off x="1173242" y="2444496"/>
            <a:ext cx="8825659" cy="3480816"/>
          </a:xfrm>
        </p:spPr>
        <p:txBody>
          <a:bodyPr>
            <a:normAutofit/>
          </a:bodyPr>
          <a:lstStyle/>
          <a:p>
            <a:r>
              <a:rPr lang="en-IN" sz="2000" b="1" dirty="0">
                <a:solidFill>
                  <a:schemeClr val="tx1"/>
                </a:solidFill>
                <a:effectLst/>
                <a:latin typeface="Times New Roman" panose="02020603050405020304" pitchFamily="18" charset="0"/>
                <a:ea typeface="Times New Roman Bold" panose="02020803070505020304" pitchFamily="18" charset="0"/>
                <a:cs typeface="Times New Roman" panose="02020603050405020304" pitchFamily="18" charset="0"/>
              </a:rPr>
              <a:t>Distributed: </a:t>
            </a:r>
            <a:r>
              <a:rPr lang="en-IN"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Java is designed as a distributed language for creating applications on networks. It</a:t>
            </a:r>
            <a:r>
              <a:rPr lang="en-IN" sz="2000" b="1" dirty="0">
                <a:solidFill>
                  <a:schemeClr val="tx1"/>
                </a:solidFill>
                <a:effectLst/>
                <a:latin typeface="Times New Roman" panose="02020603050405020304" pitchFamily="18" charset="0"/>
                <a:ea typeface="Times New Roman Bold" panose="02020803070505020304" pitchFamily="18" charset="0"/>
                <a:cs typeface="Times New Roman" panose="02020603050405020304" pitchFamily="18" charset="0"/>
              </a:rPr>
              <a:t> </a:t>
            </a:r>
            <a:r>
              <a:rPr lang="en-IN"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 the ability to share both data and programs. Java applications can open and access remote objects on Internet as easily as they can do in a local system.</a:t>
            </a:r>
          </a:p>
          <a:p>
            <a:pPr marL="0" indent="0">
              <a:buNone/>
            </a:pPr>
            <a:endParaRPr lang="en-IN"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IN" sz="1800" b="1" dirty="0">
                <a:effectLst/>
                <a:latin typeface="Bookman Old Style" panose="02050604050505020204" pitchFamily="18" charset="0"/>
                <a:ea typeface="Times New Roman Bold" panose="02020803070505020304" pitchFamily="18" charset="0"/>
                <a:cs typeface="Times New Roman Bold" panose="02020803070505020304" pitchFamily="18" charset="0"/>
              </a:rPr>
              <a:t>Dynamic: </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Java is a dynamic language. Java is capable of dynamically linking in new class libraries, methods, and objects. Java can also determine the type of class through a query, making it possible to either dynamically link or abort the program, depending on the response</a:t>
            </a:r>
            <a:endParaRPr lang="en-IN"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05065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809BD26-D203-4108-B004-0D24B9725E67}"/>
              </a:ext>
            </a:extLst>
          </p:cNvPr>
          <p:cNvSpPr>
            <a:spLocks noGrp="1"/>
          </p:cNvSpPr>
          <p:nvPr>
            <p:ph idx="1"/>
          </p:nvPr>
        </p:nvSpPr>
        <p:spPr/>
        <p:txBody>
          <a:bodyPr>
            <a:normAutofit/>
          </a:bodyPr>
          <a:lstStyle/>
          <a:p>
            <a:pPr marL="0" indent="0" algn="ctr">
              <a:buNone/>
            </a:pPr>
            <a:r>
              <a:rPr lang="en-IN" sz="8800" dirty="0">
                <a:solidFill>
                  <a:srgbClr val="FF0000"/>
                </a:solidFill>
                <a:latin typeface="Algerian" panose="04020705040A02060702" pitchFamily="82" charset="0"/>
              </a:rPr>
              <a:t>                                                  THANK YOU</a:t>
            </a:r>
          </a:p>
        </p:txBody>
      </p:sp>
    </p:spTree>
    <p:extLst>
      <p:ext uri="{BB962C8B-B14F-4D97-AF65-F5344CB8AC3E}">
        <p14:creationId xmlns:p14="http://schemas.microsoft.com/office/powerpoint/2010/main" xmlns="" val="209356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50E40D-D94E-48F7-AF7E-1F732CB0ACB2}"/>
              </a:ext>
            </a:extLst>
          </p:cNvPr>
          <p:cNvSpPr>
            <a:spLocks noGrp="1"/>
          </p:cNvSpPr>
          <p:nvPr>
            <p:ph type="title"/>
          </p:nvPr>
        </p:nvSpPr>
        <p:spPr/>
        <p:txBody>
          <a:bodyPr/>
          <a:lstStyle/>
          <a:p>
            <a:r>
              <a:rPr lang="en-IN" dirty="0"/>
              <a:t>The Origin of Java</a:t>
            </a:r>
          </a:p>
        </p:txBody>
      </p:sp>
      <p:sp>
        <p:nvSpPr>
          <p:cNvPr id="3" name="Content Placeholder 2">
            <a:extLst>
              <a:ext uri="{FF2B5EF4-FFF2-40B4-BE49-F238E27FC236}">
                <a16:creationId xmlns:a16="http://schemas.microsoft.com/office/drawing/2014/main" xmlns="" id="{21B8E81D-9BAB-4BA5-A9BB-F85FC5D68E95}"/>
              </a:ext>
            </a:extLst>
          </p:cNvPr>
          <p:cNvSpPr>
            <a:spLocks noGrp="1"/>
          </p:cNvSpPr>
          <p:nvPr>
            <p:ph idx="1"/>
          </p:nvPr>
        </p:nvSpPr>
        <p:spPr/>
        <p:txBody>
          <a:bodyPr>
            <a:normAutofit lnSpcReduction="10000"/>
          </a:bodyPr>
          <a:lstStyle/>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Java was conceived by James Gosling, Patrick Naughton, Chris </a:t>
            </a:r>
            <a:r>
              <a:rPr lang="en-IN" sz="2000" dirty="0" err="1">
                <a:effectLst/>
                <a:latin typeface="Times New Roman" panose="02020603050405020304" pitchFamily="18" charset="0"/>
                <a:ea typeface="Times New Roman" panose="02020603050405020304" pitchFamily="18" charset="0"/>
                <a:cs typeface="Times New Roman" panose="02020603050405020304" pitchFamily="18" charset="0"/>
              </a:rPr>
              <a:t>Warth</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 Ed Frank, and Mike Sheridan at Sun Microsystems in 1991. This language was initially called “Oak” but was renamed “Java” in 1995.</a:t>
            </a:r>
          </a:p>
          <a:p>
            <a:pPr marL="0" indent="0">
              <a:buNone/>
            </a:pP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The original movement for Java was not the internet; instead, the primary motivation was the need for a platform-independent language that could be used to create software to be embedded in various consumer electronic devices, such as toasters, microwave ovens, and remote controls. </a:t>
            </a:r>
          </a:p>
          <a:p>
            <a:pPr marL="0" indent="0">
              <a:buNone/>
            </a:pPr>
            <a:endParaRPr lang="en-IN"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The World Wide Web would play a crucial role in the future of Java.</a:t>
            </a:r>
          </a:p>
          <a:p>
            <a:pPr marL="0" indent="0">
              <a:buNone/>
            </a:pPr>
            <a:endParaRPr lang="en-IN"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2760854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B8777B-B3DD-4E60-A4FB-35EC57CA1EC5}"/>
              </a:ext>
            </a:extLst>
          </p:cNvPr>
          <p:cNvSpPr>
            <a:spLocks noGrp="1"/>
          </p:cNvSpPr>
          <p:nvPr>
            <p:ph type="title"/>
          </p:nvPr>
        </p:nvSpPr>
        <p:spPr/>
        <p:txBody>
          <a:bodyPr/>
          <a:lstStyle/>
          <a:p>
            <a:r>
              <a:rPr lang="en-IN" b="1" dirty="0">
                <a:effectLst/>
                <a:latin typeface="Times New Roman" panose="02020603050405020304" pitchFamily="18" charset="0"/>
                <a:ea typeface="Times New Roman Bold" panose="02020803070505020304" pitchFamily="18" charset="0"/>
                <a:cs typeface="Times New Roman" panose="02020603050405020304" pitchFamily="18" charset="0"/>
              </a:rPr>
              <a:t>How Java Relates to C and C++: </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588C3BC1-B859-40DE-968C-7D7FEF68EFE5}"/>
              </a:ext>
            </a:extLst>
          </p:cNvPr>
          <p:cNvSpPr>
            <a:spLocks noGrp="1"/>
          </p:cNvSpPr>
          <p:nvPr>
            <p:ph idx="1"/>
          </p:nvPr>
        </p:nvSpPr>
        <p:spPr/>
        <p:txBody>
          <a:bodyPr>
            <a:normAutofit/>
          </a:bodyPr>
          <a:lstStyle/>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Java is directly related to both C and C++. Java inherits its</a:t>
            </a:r>
            <a:r>
              <a:rPr lang="en-IN" sz="2000" b="1" dirty="0">
                <a:effectLst/>
                <a:latin typeface="Times New Roman" panose="02020603050405020304" pitchFamily="18" charset="0"/>
                <a:ea typeface="Times New Roman Bold" panose="02020803070505020304" pitchFamily="18" charset="0"/>
                <a:cs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syntax from C. Its object model is adapted from C++. </a:t>
            </a: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Java’s relationship with C and C++ is important for several reasons. First, many programmers are familiar with the C/C++ syntax. This makes it easy for a C/C++ programmer to learn Java </a:t>
            </a: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The modern age of programming began with C. It moved to C++, and now to Java.</a:t>
            </a:r>
          </a:p>
          <a:p>
            <a:r>
              <a:rPr lang="en-IN" sz="2000" dirty="0">
                <a:latin typeface="Times New Roman" panose="02020603050405020304" pitchFamily="18" charset="0"/>
                <a:cs typeface="Times New Roman" panose="02020603050405020304" pitchFamily="18" charset="0"/>
              </a:rPr>
              <a:t>Java is an Interpreted language and Platform Independent</a:t>
            </a:r>
          </a:p>
        </p:txBody>
      </p:sp>
    </p:spTree>
    <p:extLst>
      <p:ext uri="{BB962C8B-B14F-4D97-AF65-F5344CB8AC3E}">
        <p14:creationId xmlns:p14="http://schemas.microsoft.com/office/powerpoint/2010/main" xmlns="" val="2969610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78B548-C794-448A-82BF-17E7A1A51866}"/>
              </a:ext>
            </a:extLst>
          </p:cNvPr>
          <p:cNvSpPr>
            <a:spLocks noGrp="1"/>
          </p:cNvSpPr>
          <p:nvPr>
            <p:ph type="title"/>
          </p:nvPr>
        </p:nvSpPr>
        <p:spPr/>
        <p:txBody>
          <a:bodyPr/>
          <a:lstStyle/>
          <a:p>
            <a:r>
              <a:rPr lang="en-IN" sz="3200" b="1" dirty="0">
                <a:effectLst/>
                <a:latin typeface="Times New Roman" panose="02020603050405020304" pitchFamily="18" charset="0"/>
                <a:ea typeface="Times New Roman Bold" panose="02020803070505020304" pitchFamily="18" charset="0"/>
                <a:cs typeface="Times New Roman" panose="02020603050405020304" pitchFamily="18" charset="0"/>
              </a:rPr>
              <a:t>How Java Relates to C# </a:t>
            </a:r>
            <a:endParaRPr lang="en-IN"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A7A6450-F698-4C13-AABA-DBB70E24BBB5}"/>
              </a:ext>
            </a:extLst>
          </p:cNvPr>
          <p:cNvSpPr>
            <a:spLocks noGrp="1"/>
          </p:cNvSpPr>
          <p:nvPr>
            <p:ph idx="1"/>
          </p:nvPr>
        </p:nvSpPr>
        <p:spPr/>
        <p:txBody>
          <a:bodyPr/>
          <a:lstStyle/>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A few years after the creation of Java, Microsoft developed the</a:t>
            </a:r>
            <a:r>
              <a:rPr lang="en-IN" sz="2000" b="1" dirty="0">
                <a:effectLst/>
                <a:latin typeface="Times New Roman" panose="02020603050405020304" pitchFamily="18" charset="0"/>
                <a:ea typeface="Times New Roman Bold" panose="02020803070505020304" pitchFamily="18" charset="0"/>
                <a:cs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C# language. </a:t>
            </a:r>
          </a:p>
          <a:p>
            <a:pPr marL="0" indent="0">
              <a:buNone/>
            </a:pP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This is important because C# is closely related to Java. In fact, many of C#’s features directly parallel Java. </a:t>
            </a:r>
          </a:p>
          <a:p>
            <a:pPr marL="0" indent="0">
              <a:buNone/>
            </a:pPr>
            <a:endParaRPr lang="en-IN"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Both Java and C# share the same general C++-style syntax, support distributed programming, and utilize the same object model.</a:t>
            </a:r>
          </a:p>
          <a:p>
            <a:pPr marL="0" indent="0">
              <a:buNone/>
            </a:pPr>
            <a:endParaRPr lang="en-IN" dirty="0"/>
          </a:p>
        </p:txBody>
      </p:sp>
    </p:spTree>
    <p:extLst>
      <p:ext uri="{BB962C8B-B14F-4D97-AF65-F5344CB8AC3E}">
        <p14:creationId xmlns:p14="http://schemas.microsoft.com/office/powerpoint/2010/main" xmlns="" val="4077108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FBFBCF-2AEF-4ABF-96DA-D5F77D8BC40A}"/>
              </a:ext>
            </a:extLst>
          </p:cNvPr>
          <p:cNvSpPr>
            <a:spLocks noGrp="1"/>
          </p:cNvSpPr>
          <p:nvPr>
            <p:ph type="title"/>
          </p:nvPr>
        </p:nvSpPr>
        <p:spPr/>
        <p:txBody>
          <a:bodyPr/>
          <a:lstStyle/>
          <a:p>
            <a:r>
              <a:rPr lang="en-IN" sz="3200" b="1" dirty="0">
                <a:effectLst/>
                <a:latin typeface="Times New Roman" panose="02020603050405020304" pitchFamily="18" charset="0"/>
                <a:ea typeface="Times New Roman Bold" panose="02020803070505020304" pitchFamily="18" charset="0"/>
                <a:cs typeface="Times New Roman" panose="02020603050405020304" pitchFamily="18" charset="0"/>
              </a:rPr>
              <a:t>Java’s contribution to the internet</a:t>
            </a:r>
            <a:endParaRPr lang="en-IN"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15AC9B1A-ED03-49D1-A513-B7010D876EE7}"/>
              </a:ext>
            </a:extLst>
          </p:cNvPr>
          <p:cNvSpPr>
            <a:spLocks noGrp="1"/>
          </p:cNvSpPr>
          <p:nvPr>
            <p:ph idx="1"/>
          </p:nvPr>
        </p:nvSpPr>
        <p:spPr/>
        <p:txBody>
          <a:bodyPr/>
          <a:lstStyle/>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The Internet helped throw Java to the forefront of programming, and Java, in turn, had a profound effect on the Internet.</a:t>
            </a:r>
          </a:p>
          <a:p>
            <a:pPr marL="0" indent="0">
              <a:buNone/>
            </a:pP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In addition to simplifying web programming in general, Java innovated a new type of networked program called the applet that changed the way the online world thought about content.</a:t>
            </a:r>
          </a:p>
          <a:p>
            <a:pPr marL="0" indent="0">
              <a:buNone/>
            </a:pPr>
            <a:endParaRPr lang="en-IN"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Java also addressed some of the important issues associated with the Internet: portability and security.</a:t>
            </a:r>
          </a:p>
          <a:p>
            <a:pPr marL="0" indent="0">
              <a:buNone/>
            </a:pPr>
            <a:endParaRPr lang="en-IN" dirty="0"/>
          </a:p>
        </p:txBody>
      </p:sp>
    </p:spTree>
    <p:extLst>
      <p:ext uri="{BB962C8B-B14F-4D97-AF65-F5344CB8AC3E}">
        <p14:creationId xmlns:p14="http://schemas.microsoft.com/office/powerpoint/2010/main" xmlns="" val="1294167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9199F-DE5E-4ECA-8C92-13168F3E545C}"/>
              </a:ext>
            </a:extLst>
          </p:cNvPr>
          <p:cNvSpPr>
            <a:spLocks noGrp="1"/>
          </p:cNvSpPr>
          <p:nvPr>
            <p:ph type="title"/>
          </p:nvPr>
        </p:nvSpPr>
        <p:spPr/>
        <p:txBody>
          <a:bodyPr/>
          <a:lstStyle/>
          <a:p>
            <a:r>
              <a:rPr lang="en-IN" sz="3200" b="1" dirty="0">
                <a:effectLst/>
                <a:latin typeface="Times New Roman" panose="02020603050405020304" pitchFamily="18" charset="0"/>
                <a:ea typeface="Times New Roman Bold" panose="02020803070505020304" pitchFamily="18" charset="0"/>
                <a:cs typeface="Times New Roman" panose="02020603050405020304" pitchFamily="18" charset="0"/>
              </a:rPr>
              <a:t>Java Applets</a:t>
            </a:r>
            <a:endParaRPr lang="en-IN"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33126827-ED4B-4920-B3AE-7625B1B2CCD3}"/>
              </a:ext>
            </a:extLst>
          </p:cNvPr>
          <p:cNvSpPr>
            <a:spLocks noGrp="1"/>
          </p:cNvSpPr>
          <p:nvPr>
            <p:ph idx="1"/>
          </p:nvPr>
        </p:nvSpPr>
        <p:spPr/>
        <p:txBody>
          <a:bodyPr>
            <a:normAutofit/>
          </a:bodyPr>
          <a:lstStyle/>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An applet is a special kind of Java program that is designed to be transmitted over</a:t>
            </a:r>
            <a:r>
              <a:rPr lang="en-IN" sz="2000" b="1" dirty="0">
                <a:effectLst/>
                <a:latin typeface="Times New Roman" panose="02020603050405020304" pitchFamily="18" charset="0"/>
                <a:ea typeface="Times New Roman Bold" panose="02020803070505020304" pitchFamily="18" charset="0"/>
                <a:cs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the Internet and automatically executed by a Java-compatible web browser. </a:t>
            </a:r>
          </a:p>
          <a:p>
            <a:r>
              <a:rPr lang="en-IN" sz="2000" dirty="0">
                <a:latin typeface="Times New Roman" panose="02020603050405020304" pitchFamily="18" charset="0"/>
                <a:ea typeface="Times New Roman" panose="02020603050405020304" pitchFamily="18" charset="0"/>
                <a:cs typeface="Times New Roman" panose="02020603050405020304" pitchFamily="18" charset="0"/>
              </a:rPr>
              <a:t>A</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n applet is downloaded on demand, without further interaction with the user.</a:t>
            </a: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If the user clicks a link that contains an applet, the applet will be automatically downloaded and run in the browser. </a:t>
            </a: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They are typically used to display data provided by the server, handle user input, or provide simple functions, such as a loan calculator, that execute locally, rather than on the server.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2853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3BF785-4CD7-45D6-BBAF-D6C92B2223D1}"/>
              </a:ext>
            </a:extLst>
          </p:cNvPr>
          <p:cNvSpPr>
            <a:spLocks noGrp="1"/>
          </p:cNvSpPr>
          <p:nvPr>
            <p:ph type="title"/>
          </p:nvPr>
        </p:nvSpPr>
        <p:spPr/>
        <p:txBody>
          <a:bodyPr/>
          <a:lstStyle/>
          <a:p>
            <a:r>
              <a:rPr lang="en-IN" b="1" dirty="0">
                <a:effectLst/>
                <a:latin typeface="Times New Roman" panose="02020603050405020304" pitchFamily="18" charset="0"/>
                <a:ea typeface="Times New Roman Bold" panose="02020803070505020304" pitchFamily="18" charset="0"/>
                <a:cs typeface="Times New Roman" panose="02020603050405020304" pitchFamily="18" charset="0"/>
              </a:rPr>
              <a:t>Security</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D7B9623-03EF-4E54-B8B7-2741FB862A90}"/>
              </a:ext>
            </a:extLst>
          </p:cNvPr>
          <p:cNvSpPr>
            <a:spLocks noGrp="1"/>
          </p:cNvSpPr>
          <p:nvPr>
            <p:ph idx="1"/>
          </p:nvPr>
        </p:nvSpPr>
        <p:spPr/>
        <p:txBody>
          <a:bodyPr>
            <a:normAutofit lnSpcReduction="10000"/>
          </a:bodyPr>
          <a:lstStyle/>
          <a:p>
            <a:r>
              <a:rPr lang="en-IN" sz="2000" dirty="0">
                <a:latin typeface="Times New Roman" panose="02020603050405020304" pitchFamily="18" charset="0"/>
                <a:ea typeface="Times New Roman" panose="02020603050405020304" pitchFamily="18" charset="0"/>
                <a:cs typeface="Times New Roman" panose="02020603050405020304" pitchFamily="18" charset="0"/>
              </a:rPr>
              <a:t>E</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very time that you download a “normal” program, you are</a:t>
            </a:r>
            <a:r>
              <a:rPr lang="en-IN" sz="2000" b="1" dirty="0">
                <a:effectLst/>
                <a:latin typeface="Times New Roman" panose="02020603050405020304" pitchFamily="18" charset="0"/>
                <a:ea typeface="Times New Roman Bold" panose="02020803070505020304" pitchFamily="18" charset="0"/>
                <a:cs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taking a risk because the code you are downloading might contain a virus, Trojan horse, or other harmful code. </a:t>
            </a:r>
          </a:p>
          <a:p>
            <a:pPr marL="0" indent="0">
              <a:buNone/>
            </a:pP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At the core of the problem is the fact that malicious code can cause its damage because it has gained unauthorized access to system resources.</a:t>
            </a:r>
          </a:p>
          <a:p>
            <a:pPr marL="0" indent="0">
              <a:buNone/>
            </a:pP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In order for Java to enable applets to be safely downloaded and executed on the client computer, it was necessary to prevent an applet from launching such an attack.</a:t>
            </a:r>
          </a:p>
          <a:p>
            <a:endParaRPr lang="en-IN" dirty="0"/>
          </a:p>
        </p:txBody>
      </p:sp>
    </p:spTree>
    <p:extLst>
      <p:ext uri="{BB962C8B-B14F-4D97-AF65-F5344CB8AC3E}">
        <p14:creationId xmlns:p14="http://schemas.microsoft.com/office/powerpoint/2010/main" xmlns="" val="3491260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4AC6B3-5251-4B7A-97BD-5D6759A520F7}"/>
              </a:ext>
            </a:extLst>
          </p:cNvPr>
          <p:cNvSpPr>
            <a:spLocks noGrp="1"/>
          </p:cNvSpPr>
          <p:nvPr>
            <p:ph type="title"/>
          </p:nvPr>
        </p:nvSpPr>
        <p:spPr/>
        <p:txBody>
          <a:bodyPr/>
          <a:lstStyle/>
          <a:p>
            <a:r>
              <a:rPr lang="en-IN" sz="3200" b="1" dirty="0">
                <a:effectLst/>
                <a:latin typeface="Times New Roman" panose="02020603050405020304" pitchFamily="18" charset="0"/>
                <a:ea typeface="Times New Roman Bold" panose="02020803070505020304" pitchFamily="18" charset="0"/>
                <a:cs typeface="Times New Roman" panose="02020603050405020304" pitchFamily="18" charset="0"/>
              </a:rPr>
              <a:t>Portability</a:t>
            </a:r>
            <a:endParaRPr lang="en-IN"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93CB276-71FA-4326-BFF1-2650930E5DF1}"/>
              </a:ext>
            </a:extLst>
          </p:cNvPr>
          <p:cNvSpPr>
            <a:spLocks noGrp="1"/>
          </p:cNvSpPr>
          <p:nvPr>
            <p:ph idx="1"/>
          </p:nvPr>
        </p:nvSpPr>
        <p:spPr/>
        <p:txBody>
          <a:bodyPr/>
          <a:lstStyle/>
          <a:p>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Portability is a major aspect of the Internet because there are many different types</a:t>
            </a:r>
            <a:r>
              <a:rPr lang="en-IN" sz="2000" b="1" dirty="0">
                <a:effectLst/>
                <a:latin typeface="Times New Roman" panose="02020603050405020304" pitchFamily="18" charset="0"/>
                <a:ea typeface="Times New Roman Bold" panose="02020803070505020304" pitchFamily="18" charset="0"/>
                <a:cs typeface="Times New Roman" panose="02020603050405020304" pitchFamily="18" charset="0"/>
              </a:rPr>
              <a:t> </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of computers and operating systems connected to it</a:t>
            </a:r>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a:t>
            </a:r>
          </a:p>
          <a:p>
            <a:pPr marL="0" indent="0">
              <a:buNone/>
            </a:pPr>
            <a:endParaRPr lang="en-IN"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If a Java program were to be run on virtually any computer connected to the Internet, there needed to be some way to enable that program to execute on different systems.</a:t>
            </a:r>
            <a:endParaRPr lang="en-IN" dirty="0"/>
          </a:p>
        </p:txBody>
      </p:sp>
    </p:spTree>
    <p:extLst>
      <p:ext uri="{BB962C8B-B14F-4D97-AF65-F5344CB8AC3E}">
        <p14:creationId xmlns:p14="http://schemas.microsoft.com/office/powerpoint/2010/main" xmlns="" val="3723908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D1ACCF-7B4E-4D1C-AD8E-7E40E09A2ECC}"/>
              </a:ext>
            </a:extLst>
          </p:cNvPr>
          <p:cNvSpPr>
            <a:spLocks noGrp="1"/>
          </p:cNvSpPr>
          <p:nvPr>
            <p:ph type="title"/>
          </p:nvPr>
        </p:nvSpPr>
        <p:spPr/>
        <p:txBody>
          <a:bodyPr/>
          <a:lstStyle/>
          <a:p>
            <a:r>
              <a:rPr lang="en-IN" sz="3200" b="1" dirty="0">
                <a:latin typeface="Times New Roman" panose="02020603050405020304" pitchFamily="18" charset="0"/>
                <a:ea typeface="Times New Roman Bold" panose="02020803070505020304" pitchFamily="18" charset="0"/>
                <a:cs typeface="Times New Roman" panose="02020603050405020304" pitchFamily="18" charset="0"/>
              </a:rPr>
              <a:t>Java</a:t>
            </a:r>
            <a:r>
              <a:rPr lang="en-IN" sz="3200" b="1" dirty="0">
                <a:effectLst/>
                <a:latin typeface="Times New Roman" panose="02020603050405020304" pitchFamily="18" charset="0"/>
                <a:ea typeface="Times New Roman Bold" panose="02020803070505020304" pitchFamily="18" charset="0"/>
                <a:cs typeface="Times New Roman" panose="02020603050405020304" pitchFamily="18" charset="0"/>
              </a:rPr>
              <a:t> Bytecode</a:t>
            </a:r>
            <a:endParaRPr lang="en-IN"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5102A3C-63B7-48F0-A504-30B49098245A}"/>
              </a:ext>
            </a:extLst>
          </p:cNvPr>
          <p:cNvSpPr>
            <a:spLocks noGrp="1"/>
          </p:cNvSpPr>
          <p:nvPr>
            <p:ph idx="1"/>
          </p:nvPr>
        </p:nvSpPr>
        <p:spPr>
          <a:xfrm>
            <a:off x="1154954" y="2423160"/>
            <a:ext cx="8825659" cy="4105656"/>
          </a:xfrm>
        </p:spPr>
        <p:txBody>
          <a:bodyPr>
            <a:normAutofit lnSpcReduction="10000"/>
          </a:bodyPr>
          <a:lstStyle/>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The key that allows Java to solve both the security and the portability problems is that the output of a Java compiler is not executable code. Rather, it is byte code.</a:t>
            </a:r>
          </a:p>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Bytecode is a highly optimized set of instructions designed to be executed by the Java run-time system, which is called the Java Virtual Machine (JVM).</a:t>
            </a:r>
            <a:endParaRPr lang="en-IN" dirty="0">
              <a:latin typeface="Bookman Old Style" panose="02050604050505020204" pitchFamily="18" charset="0"/>
              <a:ea typeface="Times New Roman" panose="02020603050405020304" pitchFamily="18" charset="0"/>
              <a:cs typeface="Times New Roman" panose="02020603050405020304" pitchFamily="18" charset="0"/>
            </a:endParaRPr>
          </a:p>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Java program is executed by the JVM helps to solve the major problems associated with web-based programs.</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Translating a Java program into bytecode makes it much easier to run a program in a wide variety of environments because only the JVM needs to be implemented for each platform.</a:t>
            </a:r>
          </a:p>
          <a:p>
            <a:r>
              <a:rPr lang="en-IN" sz="1800" dirty="0">
                <a:effectLst/>
                <a:latin typeface="Bookman Old Style" panose="02050604050505020204" pitchFamily="18" charset="0"/>
                <a:ea typeface="Times New Roman" panose="02020603050405020304" pitchFamily="18" charset="0"/>
                <a:cs typeface="Times New Roman" panose="02020603050405020304" pitchFamily="18" charset="0"/>
              </a:rPr>
              <a:t>Once the run-time package exists for a given system, any Java program can run on it.</a:t>
            </a:r>
            <a:endParaRPr lang="en-IN" dirty="0"/>
          </a:p>
        </p:txBody>
      </p:sp>
    </p:spTree>
    <p:extLst>
      <p:ext uri="{BB962C8B-B14F-4D97-AF65-F5344CB8AC3E}">
        <p14:creationId xmlns:p14="http://schemas.microsoft.com/office/powerpoint/2010/main" xmlns="" val="8492986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381</TotalTime>
  <Words>1510</Words>
  <Application>Microsoft Office PowerPoint</Application>
  <PresentationFormat>Custom</PresentationFormat>
  <Paragraphs>86</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Ion Boardroom</vt:lpstr>
      <vt:lpstr>BCA 504 - Java Programming </vt:lpstr>
      <vt:lpstr>The Origin of Java</vt:lpstr>
      <vt:lpstr>How Java Relates to C and C++: </vt:lpstr>
      <vt:lpstr>How Java Relates to C# </vt:lpstr>
      <vt:lpstr>Java’s contribution to the internet</vt:lpstr>
      <vt:lpstr>Java Applets</vt:lpstr>
      <vt:lpstr>Security</vt:lpstr>
      <vt:lpstr>Portability</vt:lpstr>
      <vt:lpstr>Java Bytecode</vt:lpstr>
      <vt:lpstr>The Java Buzzwords</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BCA 504 - Java Programming</dc:title>
  <dc:creator>SHK</dc:creator>
  <cp:lastModifiedBy>BBH</cp:lastModifiedBy>
  <cp:revision>18</cp:revision>
  <dcterms:created xsi:type="dcterms:W3CDTF">2020-08-21T04:30:43Z</dcterms:created>
  <dcterms:modified xsi:type="dcterms:W3CDTF">2020-10-27T08:50:29Z</dcterms:modified>
</cp:coreProperties>
</file>